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128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049161-9601-4D04-AD88-DADB3BAACA02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9DAB12-C972-4A33-A969-5786667266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202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DAB12-C972-4A33-A969-57866672668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389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9E58DF9-5EEB-3968-D1F2-DA899A931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685799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D60F200-5EB0-B223-2439-C96C67F0F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620"/>
            <a:ext cx="4174944" cy="6887364"/>
          </a:xfrm>
          <a:prstGeom prst="rect">
            <a:avLst/>
          </a:prstGeom>
          <a:gradFill flip="none" rotWithShape="1">
            <a:gsLst>
              <a:gs pos="21000">
                <a:srgbClr val="000000">
                  <a:alpha val="6200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067CD3-146F-6228-E362-39AA720C2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08502" y="1500874"/>
            <a:ext cx="6887365" cy="3870356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  <a:alpha val="91000"/>
                </a:schemeClr>
              </a:gs>
              <a:gs pos="83000">
                <a:schemeClr val="accent5">
                  <a:alpha val="0"/>
                </a:schemeClr>
              </a:gs>
            </a:gsLst>
            <a:lin ang="51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1C7E5C-A0F8-E9FA-56DB-31A257FD4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7648"/>
            <a:ext cx="1559634" cy="6865647"/>
          </a:xfrm>
          <a:prstGeom prst="rect">
            <a:avLst/>
          </a:prstGeom>
          <a:gradFill flip="none" rotWithShape="1">
            <a:gsLst>
              <a:gs pos="5000">
                <a:schemeClr val="accent5"/>
              </a:gs>
              <a:gs pos="49000">
                <a:schemeClr val="accent5">
                  <a:alpha val="0"/>
                </a:schemeClr>
              </a:gs>
            </a:gsLst>
            <a:lin ang="21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70A3C-4474-2A39-470C-FD55A8837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780082" y="3068761"/>
            <a:ext cx="3378495" cy="378923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60000">
                <a:schemeClr val="accent5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C3F7D4-9613-0E1F-901C-98FE831DE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580917" y="-6485"/>
            <a:ext cx="2570370" cy="6879745"/>
          </a:xfrm>
          <a:prstGeom prst="rect">
            <a:avLst/>
          </a:prstGeom>
          <a:gradFill flip="none" rotWithShape="1">
            <a:gsLst>
              <a:gs pos="5000">
                <a:schemeClr val="accent2"/>
              </a:gs>
              <a:gs pos="49000">
                <a:schemeClr val="accent5">
                  <a:lumMod val="60000"/>
                  <a:lumOff val="40000"/>
                  <a:alpha val="0"/>
                </a:schemeClr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D5167C-AF48-26F0-7A9F-3F7643374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738276" y="464574"/>
            <a:ext cx="3682024" cy="9158579"/>
          </a:xfrm>
          <a:prstGeom prst="rect">
            <a:avLst/>
          </a:prstGeom>
          <a:gradFill>
            <a:gsLst>
              <a:gs pos="0">
                <a:schemeClr val="accent5"/>
              </a:gs>
              <a:gs pos="65000">
                <a:schemeClr val="accent2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B30A01-FCA8-86A5-A840-C32A3BE2E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-7639"/>
            <a:ext cx="3659866" cy="6887373"/>
          </a:xfrm>
          <a:prstGeom prst="rect">
            <a:avLst/>
          </a:prstGeom>
          <a:gradFill>
            <a:gsLst>
              <a:gs pos="0">
                <a:schemeClr val="accent2">
                  <a:alpha val="70000"/>
                </a:schemeClr>
              </a:gs>
              <a:gs pos="44000">
                <a:schemeClr val="accent5">
                  <a:lumMod val="60000"/>
                  <a:lumOff val="40000"/>
                  <a:alpha val="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4271" y="2155188"/>
            <a:ext cx="3120174" cy="2839273"/>
          </a:xfrm>
        </p:spPr>
        <p:txBody>
          <a:bodyPr>
            <a:normAutofit/>
          </a:bodyPr>
          <a:lstStyle/>
          <a:p>
            <a:pPr algn="l"/>
            <a:r>
              <a:rPr lang="en-US" altLang="ko-KR" sz="3500" dirty="0">
                <a:solidFill>
                  <a:srgbClr val="FFFFFF"/>
                </a:solidFill>
              </a:rPr>
              <a:t>2D </a:t>
            </a:r>
            <a:r>
              <a:rPr lang="ko-KR" altLang="en-US" sz="3500" dirty="0">
                <a:solidFill>
                  <a:srgbClr val="FFFFFF"/>
                </a:solidFill>
              </a:rPr>
              <a:t>게임 프로그래밍</a:t>
            </a:r>
            <a:br>
              <a:rPr lang="ko-KR" altLang="en-US" sz="3500" dirty="0">
                <a:solidFill>
                  <a:srgbClr val="FFFFFF"/>
                </a:solidFill>
              </a:rPr>
            </a:br>
            <a:r>
              <a:rPr lang="ko-KR" altLang="en-US" sz="3500" dirty="0">
                <a:solidFill>
                  <a:srgbClr val="FFFFFF"/>
                </a:solidFill>
              </a:rPr>
              <a:t>프로젝트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4271" y="5166367"/>
            <a:ext cx="3120174" cy="850998"/>
          </a:xfrm>
        </p:spPr>
        <p:txBody>
          <a:bodyPr>
            <a:normAutofit/>
          </a:bodyPr>
          <a:lstStyle/>
          <a:p>
            <a:pPr algn="l"/>
            <a:r>
              <a:rPr lang="en-US" altLang="ko-KR" sz="1700">
                <a:solidFill>
                  <a:srgbClr val="FFFFFF"/>
                </a:solidFill>
              </a:rPr>
              <a:t>2022184037 </a:t>
            </a:r>
            <a:r>
              <a:rPr lang="ko-KR" altLang="en-US" sz="1700">
                <a:solidFill>
                  <a:srgbClr val="FFFFFF"/>
                </a:solidFill>
              </a:rPr>
              <a:t>조장현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DE31BC-5DE2-491B-A6B8-5A844E88AF21}"/>
              </a:ext>
            </a:extLst>
          </p:cNvPr>
          <p:cNvSpPr txBox="1">
            <a:spLocks/>
          </p:cNvSpPr>
          <p:nvPr/>
        </p:nvSpPr>
        <p:spPr>
          <a:xfrm>
            <a:off x="4780650" y="2385220"/>
            <a:ext cx="2570371" cy="23792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3500" dirty="0">
                <a:solidFill>
                  <a:srgbClr val="FFFFFF"/>
                </a:solidFill>
              </a:rPr>
              <a:t>용사 키우기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68"/>
    </mc:Choice>
    <mc:Fallback xmlns="">
      <p:transition spd="slow" advTm="796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A5E3386-7BCF-9A7C-9F88-A1CF5B8F3F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036" b="9171"/>
          <a:stretch>
            <a:fillRect/>
          </a:stretch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954" y="1899556"/>
            <a:ext cx="2468166" cy="2452687"/>
          </a:xfrm>
        </p:spPr>
        <p:txBody>
          <a:bodyPr anchor="ctr">
            <a:normAutofit/>
          </a:bodyPr>
          <a:lstStyle/>
          <a:p>
            <a:r>
              <a:rPr lang="ko-KR" altLang="en-US" sz="3100" dirty="0">
                <a:solidFill>
                  <a:schemeClr val="bg1"/>
                </a:solidFill>
              </a:rPr>
              <a:t>게임 컨셉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5522" y="670491"/>
            <a:ext cx="5614060" cy="5281273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ko-KR" altLang="en-US" sz="1800" dirty="0">
                <a:solidFill>
                  <a:schemeClr val="bg1"/>
                </a:solidFill>
              </a:rPr>
              <a:t>핵심 컨셉 </a:t>
            </a:r>
            <a:endParaRPr lang="en-US" altLang="ko-KR" sz="1800" dirty="0">
              <a:solidFill>
                <a:schemeClr val="bg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ko-KR" altLang="en-US" sz="1800" dirty="0">
                <a:solidFill>
                  <a:schemeClr val="bg1"/>
                </a:solidFill>
              </a:rPr>
              <a:t>보스 스테이지까지 캐릭터를 성장시켜 보스를 처치하는 게임입니다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endParaRPr lang="en-US" altLang="ko-KR" sz="1800" dirty="0">
              <a:solidFill>
                <a:schemeClr val="bg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ko-KR" altLang="en-US" sz="1800" dirty="0">
                <a:solidFill>
                  <a:schemeClr val="bg1"/>
                </a:solidFill>
              </a:rPr>
              <a:t>재미 요소</a:t>
            </a:r>
            <a:endParaRPr lang="en-US" altLang="ko-KR" sz="18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ko-KR" altLang="en-US" sz="1800" dirty="0">
                <a:solidFill>
                  <a:schemeClr val="bg1"/>
                </a:solidFill>
              </a:rPr>
              <a:t>각기 다른 스킬과 </a:t>
            </a:r>
            <a:r>
              <a:rPr lang="ko-KR" altLang="en-US" sz="1800" dirty="0" err="1">
                <a:solidFill>
                  <a:schemeClr val="bg1"/>
                </a:solidFill>
              </a:rPr>
              <a:t>스텟을</a:t>
            </a:r>
            <a:r>
              <a:rPr lang="ko-KR" altLang="en-US" sz="1800" dirty="0">
                <a:solidFill>
                  <a:schemeClr val="bg1"/>
                </a:solidFill>
              </a:rPr>
              <a:t> 가지고 있는 직업들 </a:t>
            </a:r>
            <a:r>
              <a:rPr lang="en-US" altLang="ko-KR" sz="1800" dirty="0">
                <a:solidFill>
                  <a:schemeClr val="bg1"/>
                </a:solidFill>
              </a:rPr>
              <a:t>(</a:t>
            </a:r>
            <a:r>
              <a:rPr lang="ko-KR" altLang="en-US" sz="1800" dirty="0">
                <a:solidFill>
                  <a:schemeClr val="bg1"/>
                </a:solidFill>
              </a:rPr>
              <a:t>일정 레벨 </a:t>
            </a:r>
            <a:r>
              <a:rPr lang="ko-KR" altLang="en-US" sz="1800" dirty="0" err="1">
                <a:solidFill>
                  <a:schemeClr val="bg1"/>
                </a:solidFill>
              </a:rPr>
              <a:t>도달시</a:t>
            </a:r>
            <a:r>
              <a:rPr lang="ko-KR" altLang="en-US" sz="1800" dirty="0">
                <a:solidFill>
                  <a:schemeClr val="bg1"/>
                </a:solidFill>
              </a:rPr>
              <a:t> 스킬 해금</a:t>
            </a:r>
            <a:r>
              <a:rPr lang="en-US" altLang="ko-KR" sz="1800" dirty="0"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90000"/>
              </a:lnSpc>
            </a:pPr>
            <a:endParaRPr lang="ko-KR" altLang="en-US" sz="18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ko-KR" altLang="en-US" sz="1800" dirty="0">
                <a:solidFill>
                  <a:schemeClr val="bg1"/>
                </a:solidFill>
              </a:rPr>
              <a:t>몬스터를 </a:t>
            </a:r>
            <a:r>
              <a:rPr lang="ko-KR" altLang="en-US" sz="1800" dirty="0" err="1">
                <a:solidFill>
                  <a:schemeClr val="bg1"/>
                </a:solidFill>
              </a:rPr>
              <a:t>처치할시</a:t>
            </a:r>
            <a:r>
              <a:rPr lang="ko-KR" altLang="en-US" sz="1800" dirty="0">
                <a:solidFill>
                  <a:schemeClr val="bg1"/>
                </a:solidFill>
              </a:rPr>
              <a:t> 돈과 경험치 드랍과 일정확률로 랜덤 아이템 드랍</a:t>
            </a:r>
          </a:p>
          <a:p>
            <a:pPr>
              <a:lnSpc>
                <a:spcPct val="90000"/>
              </a:lnSpc>
            </a:pPr>
            <a:endParaRPr lang="ko-KR" altLang="en-US" sz="18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ko-KR" altLang="en-US" sz="1800" dirty="0">
                <a:solidFill>
                  <a:schemeClr val="bg1"/>
                </a:solidFill>
              </a:rPr>
              <a:t>상점 스테이지에서 다양한 아이템 구입</a:t>
            </a:r>
          </a:p>
          <a:p>
            <a:pPr>
              <a:lnSpc>
                <a:spcPct val="90000"/>
              </a:lnSpc>
            </a:pPr>
            <a:endParaRPr lang="ko-KR" altLang="en-US" sz="18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ko-KR" altLang="en-US" sz="1800" dirty="0">
                <a:solidFill>
                  <a:schemeClr val="bg1"/>
                </a:solidFill>
              </a:rPr>
              <a:t>다양한 공격 패턴이 있는 보스 스테이지</a:t>
            </a:r>
          </a:p>
          <a:p>
            <a:pPr>
              <a:lnSpc>
                <a:spcPct val="90000"/>
              </a:lnSpc>
            </a:pPr>
            <a:endParaRPr lang="ko-KR" altLang="en-US" sz="1800" dirty="0">
              <a:solidFill>
                <a:schemeClr val="bg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ko-KR" altLang="en-US" sz="1200" dirty="0">
                <a:solidFill>
                  <a:schemeClr val="bg1"/>
                </a:solidFill>
              </a:rPr>
              <a:t>비슷한 작품 </a:t>
            </a:r>
            <a:r>
              <a:rPr lang="en-US" altLang="ko-KR" sz="1200" dirty="0">
                <a:solidFill>
                  <a:schemeClr val="bg1"/>
                </a:solidFill>
              </a:rPr>
              <a:t>: </a:t>
            </a:r>
            <a:r>
              <a:rPr lang="en-US" altLang="ko-KR" sz="1200" dirty="0" err="1">
                <a:solidFill>
                  <a:schemeClr val="bg1"/>
                </a:solidFill>
              </a:rPr>
              <a:t>skul</a:t>
            </a:r>
            <a:r>
              <a:rPr lang="en-US" altLang="ko-KR" sz="1200" dirty="0">
                <a:solidFill>
                  <a:schemeClr val="bg1"/>
                </a:solidFill>
              </a:rPr>
              <a:t>: the hero slayer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" name="AutoShape 2" descr=" 이미지">
            <a:extLst>
              <a:ext uri="{FF2B5EF4-FFF2-40B4-BE49-F238E27FC236}">
                <a16:creationId xmlns:a16="http://schemas.microsoft.com/office/drawing/2014/main" id="{E3C9E60F-2104-38BF-45B9-9DDB0806991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16"/>
    </mc:Choice>
    <mc:Fallback xmlns="">
      <p:transition spd="slow" advTm="2421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7850" y="1721922"/>
            <a:ext cx="3163824" cy="4520560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그림 11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C6B8305-DFC0-B2DC-373B-AD3C653EC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그림 7" descr="텍스트, 만화 영화, 스크린샷, 소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D74B894-A4DC-7A4C-913A-183B9DF9C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48" y="2163536"/>
            <a:ext cx="5026914" cy="3355464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8DB8FC7-BE84-7FC8-CB16-4E6C28A5E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064" y="2020824"/>
            <a:ext cx="2591322" cy="39593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solidFill>
                  <a:schemeClr val="bg1"/>
                </a:solidFill>
              </a:rPr>
              <a:t>게임 시작 시 자신이 원하는 캐릭터를 선택할 수 있습니다</a:t>
            </a:r>
            <a:r>
              <a:rPr lang="en-US" altLang="ko-KR" sz="2400" dirty="0">
                <a:solidFill>
                  <a:schemeClr val="bg1"/>
                </a:solidFill>
              </a:rPr>
              <a:t>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326" y="411480"/>
            <a:ext cx="8401050" cy="1106424"/>
          </a:xfrm>
        </p:spPr>
        <p:txBody>
          <a:bodyPr>
            <a:normAutofit/>
          </a:bodyPr>
          <a:lstStyle/>
          <a:p>
            <a:r>
              <a:rPr lang="ko-KR" altLang="en-US" sz="3100" dirty="0">
                <a:solidFill>
                  <a:schemeClr val="bg1"/>
                </a:solidFill>
              </a:rPr>
              <a:t>예상 게임 진행 흐름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63"/>
    </mc:Choice>
    <mc:Fallback xmlns="">
      <p:transition spd="slow" advTm="676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7850" y="1721922"/>
            <a:ext cx="3163824" cy="4520560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그림 3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11A9948-3C9B-0558-DEA5-12BC473C4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908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326" y="411480"/>
            <a:ext cx="8401050" cy="1106424"/>
          </a:xfrm>
        </p:spPr>
        <p:txBody>
          <a:bodyPr>
            <a:normAutofit/>
          </a:bodyPr>
          <a:lstStyle/>
          <a:p>
            <a:r>
              <a:rPr lang="ko-KR" altLang="en-US" sz="3100" dirty="0">
                <a:solidFill>
                  <a:schemeClr val="bg1"/>
                </a:solidFill>
              </a:rPr>
              <a:t>예상 게임 진행 흐름</a:t>
            </a:r>
          </a:p>
        </p:txBody>
      </p:sp>
      <p:pic>
        <p:nvPicPr>
          <p:cNvPr id="13" name="내용 개체 틀 12" descr="PC 게임, 스크린샷, 비디오 게임 소프트웨어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61E994C-C70C-2973-0E0B-6B61EAC06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88" y="1296195"/>
            <a:ext cx="4283964" cy="2686007"/>
          </a:xfrm>
          <a:prstGeom prst="rect">
            <a:avLst/>
          </a:prstGeo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98E6A52-EA79-5FB0-6ADD-025AB9858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064" y="2020824"/>
            <a:ext cx="2591322" cy="39593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ko-KR" altLang="en-US" sz="1600" dirty="0">
                <a:solidFill>
                  <a:schemeClr val="bg1"/>
                </a:solidFill>
              </a:rPr>
              <a:t>일반 스테이지 이동시 </a:t>
            </a:r>
            <a:r>
              <a:rPr lang="ko-KR" altLang="en-US" sz="1600" dirty="0" err="1">
                <a:solidFill>
                  <a:schemeClr val="bg1"/>
                </a:solidFill>
              </a:rPr>
              <a:t>맵에</a:t>
            </a:r>
            <a:r>
              <a:rPr lang="ko-KR" altLang="en-US" sz="1600" dirty="0">
                <a:solidFill>
                  <a:schemeClr val="bg1"/>
                </a:solidFill>
              </a:rPr>
              <a:t> 있는 모든 몬스터를 처치 해야 다음 스테이지 이동이 가능 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1600" dirty="0">
                <a:solidFill>
                  <a:schemeClr val="bg1"/>
                </a:solidFill>
              </a:rPr>
              <a:t>몬스터 </a:t>
            </a:r>
            <a:r>
              <a:rPr lang="ko-KR" altLang="en-US" sz="1600" dirty="0" err="1">
                <a:solidFill>
                  <a:schemeClr val="bg1"/>
                </a:solidFill>
              </a:rPr>
              <a:t>처치시</a:t>
            </a:r>
            <a:r>
              <a:rPr lang="ko-KR" altLang="en-US" sz="1600" dirty="0">
                <a:solidFill>
                  <a:schemeClr val="bg1"/>
                </a:solidFill>
              </a:rPr>
              <a:t> 돈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>
                <a:solidFill>
                  <a:schemeClr val="bg1"/>
                </a:solidFill>
              </a:rPr>
              <a:t>경험치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</a:rPr>
              <a:t>아이템등이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드랍합니다</a:t>
            </a:r>
            <a:r>
              <a:rPr lang="en-US" altLang="ko-KR" sz="1600" dirty="0">
                <a:solidFill>
                  <a:schemeClr val="bg1"/>
                </a:solidFill>
              </a:rPr>
              <a:t>.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6" name="그림 5" descr="스크린샷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4F85883-22F5-8D42-FB04-B7D3A410AF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688" y="4000500"/>
            <a:ext cx="4283964" cy="25539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23"/>
    </mc:Choice>
    <mc:Fallback xmlns="">
      <p:transition spd="slow" advTm="11623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B72537D-4594-C162-519B-32AF60DB4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034" y="0"/>
            <a:ext cx="9144000" cy="6858000"/>
          </a:xfrm>
          <a:prstGeom prst="rect">
            <a:avLst/>
          </a:prstGeom>
        </p:spPr>
      </p:pic>
      <p:sp>
        <p:nvSpPr>
          <p:cNvPr id="6" name="Content Placeholder 16">
            <a:extLst>
              <a:ext uri="{FF2B5EF4-FFF2-40B4-BE49-F238E27FC236}">
                <a16:creationId xmlns:a16="http://schemas.microsoft.com/office/drawing/2014/main" id="{4E051B30-A856-C11C-1840-64D1D4571AAB}"/>
              </a:ext>
            </a:extLst>
          </p:cNvPr>
          <p:cNvSpPr txBox="1">
            <a:spLocks/>
          </p:cNvSpPr>
          <p:nvPr/>
        </p:nvSpPr>
        <p:spPr>
          <a:xfrm>
            <a:off x="5954064" y="2020824"/>
            <a:ext cx="2591322" cy="39593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ko-KR" altLang="en-US" sz="1600" dirty="0">
                <a:solidFill>
                  <a:schemeClr val="bg1"/>
                </a:solidFill>
              </a:rPr>
              <a:t>상점 스테이지에서는 다양한 아이템 구매가 가능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11" name="그림 10" descr="PC 게임, 비디오 게임 소프트웨어, 스크린샷, 전략 비디오 게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4795397-3B65-454B-844D-FD2F7B239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34" y="2020823"/>
            <a:ext cx="5939030" cy="395935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7B61A34-0229-5C25-D6BB-DE69556CA73A}"/>
              </a:ext>
            </a:extLst>
          </p:cNvPr>
          <p:cNvSpPr txBox="1">
            <a:spLocks/>
          </p:cNvSpPr>
          <p:nvPr/>
        </p:nvSpPr>
        <p:spPr>
          <a:xfrm>
            <a:off x="322326" y="411480"/>
            <a:ext cx="8401050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100" dirty="0">
                <a:solidFill>
                  <a:schemeClr val="bg1"/>
                </a:solidFill>
              </a:rPr>
              <a:t>예상 게임 진행 흐름</a:t>
            </a:r>
          </a:p>
        </p:txBody>
      </p:sp>
    </p:spTree>
    <p:extLst>
      <p:ext uri="{BB962C8B-B14F-4D97-AF65-F5344CB8AC3E}">
        <p14:creationId xmlns:p14="http://schemas.microsoft.com/office/powerpoint/2010/main" val="59546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5"/>
    </mc:Choice>
    <mc:Fallback xmlns="">
      <p:transition spd="slow" advTm="543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3335E77-7941-CC41-28E5-BB9B5477F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그림 8" descr="PC 게임, 비디오 게임 소프트웨어, 어드벤처 게임, 전략 비디오 게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0557193-9C4F-D379-2A88-E78558DC9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73" y="2025794"/>
            <a:ext cx="5931572" cy="3954382"/>
          </a:xfrm>
          <a:prstGeom prst="rect">
            <a:avLst/>
          </a:prstGeom>
        </p:spPr>
      </p:pic>
      <p:sp>
        <p:nvSpPr>
          <p:cNvPr id="5" name="Content Placeholder 16">
            <a:extLst>
              <a:ext uri="{FF2B5EF4-FFF2-40B4-BE49-F238E27FC236}">
                <a16:creationId xmlns:a16="http://schemas.microsoft.com/office/drawing/2014/main" id="{D655DBC9-4D0C-6370-D5AD-44BC9E128B6D}"/>
              </a:ext>
            </a:extLst>
          </p:cNvPr>
          <p:cNvSpPr txBox="1">
            <a:spLocks/>
          </p:cNvSpPr>
          <p:nvPr/>
        </p:nvSpPr>
        <p:spPr>
          <a:xfrm>
            <a:off x="6361569" y="2020824"/>
            <a:ext cx="2591322" cy="39593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ko-KR" altLang="en-US" sz="1600" dirty="0">
                <a:solidFill>
                  <a:schemeClr val="bg1"/>
                </a:solidFill>
              </a:rPr>
              <a:t>다양한 패턴이 있는 보스를 </a:t>
            </a:r>
            <a:r>
              <a:rPr lang="ko-KR" altLang="en-US" sz="1600" dirty="0" err="1">
                <a:solidFill>
                  <a:schemeClr val="bg1"/>
                </a:solidFill>
              </a:rPr>
              <a:t>처치시</a:t>
            </a:r>
            <a:r>
              <a:rPr lang="ko-KR" altLang="en-US" sz="1600" dirty="0">
                <a:solidFill>
                  <a:schemeClr val="bg1"/>
                </a:solidFill>
              </a:rPr>
              <a:t> 게임 클리어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ECEC7E6-800D-60F4-1749-B20825CC25C3}"/>
              </a:ext>
            </a:extLst>
          </p:cNvPr>
          <p:cNvSpPr txBox="1">
            <a:spLocks/>
          </p:cNvSpPr>
          <p:nvPr/>
        </p:nvSpPr>
        <p:spPr>
          <a:xfrm>
            <a:off x="322326" y="510871"/>
            <a:ext cx="8401050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100" dirty="0">
                <a:solidFill>
                  <a:schemeClr val="bg1"/>
                </a:solidFill>
              </a:rPr>
              <a:t>예상 게임 진행 흐름</a:t>
            </a:r>
          </a:p>
        </p:txBody>
      </p:sp>
    </p:spTree>
    <p:extLst>
      <p:ext uri="{BB962C8B-B14F-4D97-AF65-F5344CB8AC3E}">
        <p14:creationId xmlns:p14="http://schemas.microsoft.com/office/powerpoint/2010/main" val="3982154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53"/>
    </mc:Choice>
    <mc:Fallback xmlns="">
      <p:transition spd="slow" advTm="615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975B39F-262C-5DCD-96EA-00C59138B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392" y="393908"/>
            <a:ext cx="8229600" cy="1143000"/>
          </a:xfrm>
        </p:spPr>
        <p:txBody>
          <a:bodyPr/>
          <a:lstStyle/>
          <a:p>
            <a:r>
              <a:rPr dirty="0" err="1">
                <a:solidFill>
                  <a:schemeClr val="bg1"/>
                </a:solidFill>
              </a:rPr>
              <a:t>개발</a:t>
            </a:r>
            <a:r>
              <a:rPr dirty="0">
                <a:solidFill>
                  <a:schemeClr val="bg1"/>
                </a:solidFill>
              </a:rPr>
              <a:t> </a:t>
            </a:r>
            <a:r>
              <a:rPr dirty="0" err="1">
                <a:solidFill>
                  <a:schemeClr val="bg1"/>
                </a:solidFill>
              </a:rPr>
              <a:t>일정</a:t>
            </a:r>
            <a:r>
              <a:rPr dirty="0">
                <a:solidFill>
                  <a:schemeClr val="bg1"/>
                </a:solidFill>
              </a:rPr>
              <a:t> (9주)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143" y="1536908"/>
            <a:ext cx="8537713" cy="50987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sz="2000" dirty="0">
                <a:solidFill>
                  <a:schemeClr val="bg1"/>
                </a:solidFill>
              </a:rPr>
              <a:t>• 1주차: </a:t>
            </a:r>
            <a:r>
              <a:rPr lang="ko-KR" altLang="en-US" sz="2000" dirty="0">
                <a:solidFill>
                  <a:schemeClr val="bg1"/>
                </a:solidFill>
              </a:rPr>
              <a:t>캐릭터 선택 화면 구현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캐릭터 구현</a:t>
            </a:r>
            <a:endParaRPr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sz="2000" dirty="0">
                <a:solidFill>
                  <a:schemeClr val="bg1"/>
                </a:solidFill>
              </a:rPr>
              <a:t>• 2주차: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>
                <a:solidFill>
                  <a:schemeClr val="bg1"/>
                </a:solidFill>
              </a:rPr>
              <a:t>스킬 구현 </a:t>
            </a:r>
            <a:endParaRPr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sz="2000" dirty="0">
                <a:solidFill>
                  <a:schemeClr val="bg1"/>
                </a:solidFill>
              </a:rPr>
              <a:t>• 3주차: </a:t>
            </a:r>
            <a:r>
              <a:rPr lang="ko-KR" altLang="en-US" sz="2000" dirty="0">
                <a:solidFill>
                  <a:schemeClr val="bg1"/>
                </a:solidFill>
              </a:rPr>
              <a:t>몬스터 구현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sz="2000" dirty="0">
                <a:solidFill>
                  <a:schemeClr val="bg1"/>
                </a:solidFill>
              </a:rPr>
              <a:t>• 4주차: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>
                <a:solidFill>
                  <a:schemeClr val="bg1"/>
                </a:solidFill>
              </a:rPr>
              <a:t>돈과 아이템 그리고 경험치 시스템 구현 및 몬스터가 </a:t>
            </a:r>
            <a:r>
              <a:rPr lang="ko-KR" altLang="en-US" sz="2000" dirty="0" err="1">
                <a:solidFill>
                  <a:schemeClr val="bg1"/>
                </a:solidFill>
              </a:rPr>
              <a:t>드랍하도록</a:t>
            </a:r>
            <a:r>
              <a:rPr lang="ko-KR" altLang="en-US" sz="2000" dirty="0">
                <a:solidFill>
                  <a:schemeClr val="bg1"/>
                </a:solidFill>
              </a:rPr>
              <a:t> 구현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sz="2000" dirty="0">
                <a:solidFill>
                  <a:schemeClr val="bg1"/>
                </a:solidFill>
              </a:rPr>
              <a:t>• 5</a:t>
            </a:r>
            <a:r>
              <a:rPr lang="ko-KR" altLang="en-US" sz="2000" dirty="0">
                <a:solidFill>
                  <a:schemeClr val="bg1"/>
                </a:solidFill>
              </a:rPr>
              <a:t>주차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ko-KR" altLang="en-US" sz="2000" dirty="0">
                <a:solidFill>
                  <a:schemeClr val="bg1"/>
                </a:solidFill>
              </a:rPr>
              <a:t>일반 스테이지 구현 및 상점 스테이지 구현</a:t>
            </a:r>
            <a:endParaRPr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sz="2000" dirty="0">
                <a:solidFill>
                  <a:schemeClr val="bg1"/>
                </a:solidFill>
              </a:rPr>
              <a:t>• 6주차:</a:t>
            </a:r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ko-KR" altLang="en-US" sz="2000" dirty="0">
                <a:solidFill>
                  <a:schemeClr val="bg1"/>
                </a:solidFill>
              </a:rPr>
              <a:t>게임 </a:t>
            </a:r>
            <a:r>
              <a:rPr lang="en-US" altLang="ko-KR" sz="2000" dirty="0">
                <a:solidFill>
                  <a:schemeClr val="bg1"/>
                </a:solidFill>
              </a:rPr>
              <a:t>UI</a:t>
            </a:r>
            <a:r>
              <a:rPr lang="ko-KR" altLang="en-US" sz="2000" dirty="0">
                <a:solidFill>
                  <a:schemeClr val="bg1"/>
                </a:solidFill>
              </a:rPr>
              <a:t> 구현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체력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마나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스킬 </a:t>
            </a:r>
            <a:r>
              <a:rPr lang="ko-KR" altLang="en-US" sz="2000" dirty="0" err="1">
                <a:solidFill>
                  <a:schemeClr val="bg1"/>
                </a:solidFill>
              </a:rPr>
              <a:t>쿨타임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돈</a:t>
            </a:r>
            <a:r>
              <a:rPr lang="en-US" altLang="ko-KR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>
                <a:solidFill>
                  <a:schemeClr val="bg1"/>
                </a:solidFill>
              </a:rPr>
              <a:t>등</a:t>
            </a:r>
            <a:r>
              <a:rPr lang="en-US" altLang="ko-KR" sz="20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• 7</a:t>
            </a:r>
            <a:r>
              <a:rPr lang="ko-KR" altLang="en-US" sz="2000" dirty="0">
                <a:solidFill>
                  <a:schemeClr val="bg1"/>
                </a:solidFill>
              </a:rPr>
              <a:t>주차 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ko-KR" altLang="en-US" sz="2000" dirty="0">
                <a:solidFill>
                  <a:schemeClr val="bg1"/>
                </a:solidFill>
              </a:rPr>
              <a:t>메뉴 개발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스테이지 이동 포탈 구현</a:t>
            </a:r>
            <a:endParaRPr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sz="2000" dirty="0">
                <a:solidFill>
                  <a:schemeClr val="bg1"/>
                </a:solidFill>
              </a:rPr>
              <a:t>• </a:t>
            </a:r>
            <a:r>
              <a:rPr lang="en-US" sz="2000" dirty="0">
                <a:solidFill>
                  <a:schemeClr val="bg1"/>
                </a:solidFill>
              </a:rPr>
              <a:t>8</a:t>
            </a:r>
            <a:r>
              <a:rPr sz="2000" dirty="0">
                <a:solidFill>
                  <a:schemeClr val="bg1"/>
                </a:solidFill>
              </a:rPr>
              <a:t>주차: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>
                <a:solidFill>
                  <a:schemeClr val="bg1"/>
                </a:solidFill>
              </a:rPr>
              <a:t>보스 스테이지</a:t>
            </a:r>
            <a:r>
              <a:rPr lang="en-US" altLang="ko-KR" sz="2000" dirty="0">
                <a:solidFill>
                  <a:schemeClr val="bg1"/>
                </a:solidFill>
              </a:rPr>
              <a:t>,</a:t>
            </a:r>
            <a:r>
              <a:rPr lang="ko-KR" altLang="en-US" sz="2000" dirty="0">
                <a:solidFill>
                  <a:schemeClr val="bg1"/>
                </a:solidFill>
              </a:rPr>
              <a:t>보스 구현</a:t>
            </a:r>
            <a:endParaRPr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sz="2000" dirty="0">
                <a:solidFill>
                  <a:schemeClr val="bg1"/>
                </a:solidFill>
              </a:rPr>
              <a:t>• </a:t>
            </a:r>
            <a:r>
              <a:rPr lang="en-US" sz="2000" dirty="0">
                <a:solidFill>
                  <a:schemeClr val="bg1"/>
                </a:solidFill>
              </a:rPr>
              <a:t>9</a:t>
            </a:r>
            <a:r>
              <a:rPr sz="2000" dirty="0">
                <a:solidFill>
                  <a:schemeClr val="bg1"/>
                </a:solidFill>
              </a:rPr>
              <a:t>주차:</a:t>
            </a:r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ko-KR" altLang="en-US" sz="2000" dirty="0">
                <a:solidFill>
                  <a:schemeClr val="bg1"/>
                </a:solidFill>
              </a:rPr>
              <a:t>전체 코드 검토 및 버그 수정</a:t>
            </a:r>
            <a:endParaRPr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015"/>
    </mc:Choice>
    <mc:Fallback xmlns="">
      <p:transition spd="slow" advTm="28015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34F8948-B762-E22D-F7A3-062166422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B1C4A4C-4A4E-665E-C607-02F338574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053" y="393908"/>
            <a:ext cx="8229600" cy="1143000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상세 게임 기획서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4437484-88BC-B756-4836-658AF195C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3143" y="1536908"/>
            <a:ext cx="8537713" cy="50987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• </a:t>
            </a:r>
            <a:r>
              <a:rPr lang="ko-KR" altLang="en-US" sz="2000" dirty="0">
                <a:solidFill>
                  <a:schemeClr val="bg1"/>
                </a:solidFill>
              </a:rPr>
              <a:t>직업 예시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ko-KR" altLang="en-US" sz="2000" dirty="0">
                <a:solidFill>
                  <a:schemeClr val="bg1"/>
                </a:solidFill>
              </a:rPr>
              <a:t>전사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높은 체력과 방어력</a:t>
            </a:r>
            <a:r>
              <a:rPr lang="en-US" altLang="ko-KR" sz="2000" dirty="0">
                <a:solidFill>
                  <a:schemeClr val="bg1"/>
                </a:solidFill>
              </a:rPr>
              <a:t>), </a:t>
            </a:r>
            <a:r>
              <a:rPr lang="ko-KR" altLang="en-US" sz="2000" dirty="0">
                <a:solidFill>
                  <a:schemeClr val="bg1"/>
                </a:solidFill>
              </a:rPr>
              <a:t>마법사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 err="1">
                <a:solidFill>
                  <a:schemeClr val="bg1"/>
                </a:solidFill>
              </a:rPr>
              <a:t>낮은체력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강력한 </a:t>
            </a:r>
            <a:r>
              <a:rPr lang="ko-KR" altLang="en-US" sz="2000" dirty="0" err="1">
                <a:solidFill>
                  <a:schemeClr val="bg1"/>
                </a:solidFill>
              </a:rPr>
              <a:t>스킬데미지</a:t>
            </a:r>
            <a:r>
              <a:rPr lang="en-US" altLang="ko-KR" sz="2000" dirty="0">
                <a:solidFill>
                  <a:schemeClr val="bg1"/>
                </a:solidFill>
              </a:rPr>
              <a:t>), </a:t>
            </a:r>
            <a:r>
              <a:rPr lang="ko-KR" altLang="en-US" sz="2000" dirty="0">
                <a:solidFill>
                  <a:schemeClr val="bg1"/>
                </a:solidFill>
              </a:rPr>
              <a:t>궁수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빠른 이동속도 및 공격속도</a:t>
            </a:r>
            <a:r>
              <a:rPr lang="en-US" altLang="ko-KR" sz="20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• </a:t>
            </a:r>
            <a:r>
              <a:rPr lang="ko-KR" altLang="en-US" sz="2000" dirty="0">
                <a:solidFill>
                  <a:schemeClr val="bg1"/>
                </a:solidFill>
              </a:rPr>
              <a:t>스킬 예시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ko-KR" altLang="en-US" sz="2000" dirty="0">
                <a:solidFill>
                  <a:schemeClr val="bg1"/>
                </a:solidFill>
              </a:rPr>
              <a:t>돌진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전사</a:t>
            </a:r>
            <a:r>
              <a:rPr lang="en-US" altLang="ko-KR" sz="2000" dirty="0">
                <a:solidFill>
                  <a:schemeClr val="bg1"/>
                </a:solidFill>
              </a:rPr>
              <a:t>) : </a:t>
            </a:r>
            <a:r>
              <a:rPr lang="ko-KR" altLang="en-US" sz="2000" dirty="0">
                <a:solidFill>
                  <a:schemeClr val="bg1"/>
                </a:solidFill>
              </a:rPr>
              <a:t>빠르게 적에게 돌진 후 피해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파이어볼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마법사</a:t>
            </a:r>
            <a:r>
              <a:rPr lang="en-US" altLang="ko-KR" sz="2000" dirty="0">
                <a:solidFill>
                  <a:schemeClr val="bg1"/>
                </a:solidFill>
              </a:rPr>
              <a:t>) : </a:t>
            </a:r>
            <a:r>
              <a:rPr lang="ko-KR" altLang="en-US" sz="2000" dirty="0">
                <a:solidFill>
                  <a:schemeClr val="bg1"/>
                </a:solidFill>
              </a:rPr>
              <a:t>화염구를 적에게 날림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</a:rPr>
              <a:t>더블샷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궁수</a:t>
            </a:r>
            <a:r>
              <a:rPr lang="en-US" altLang="ko-KR" sz="2000" dirty="0">
                <a:solidFill>
                  <a:schemeClr val="bg1"/>
                </a:solidFill>
              </a:rPr>
              <a:t>) : </a:t>
            </a:r>
            <a:r>
              <a:rPr lang="ko-KR" altLang="en-US" sz="2000" dirty="0">
                <a:solidFill>
                  <a:schemeClr val="bg1"/>
                </a:solidFill>
              </a:rPr>
              <a:t>빠르게 화살 두발을 쏨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ko-KR" alt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• </a:t>
            </a:r>
            <a:r>
              <a:rPr lang="ko-KR" altLang="en-US" sz="2000" dirty="0">
                <a:solidFill>
                  <a:schemeClr val="bg1"/>
                </a:solidFill>
              </a:rPr>
              <a:t>아이템 예시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ko-KR" altLang="en-US" sz="2000" dirty="0">
                <a:solidFill>
                  <a:schemeClr val="bg1"/>
                </a:solidFill>
              </a:rPr>
              <a:t>공격력 증가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체력 회복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방어력 강화</a:t>
            </a:r>
            <a:endParaRPr lang="en-US" altLang="ko-KR" sz="20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ko-KR" alt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chemeClr val="bg1"/>
                </a:solidFill>
              </a:rPr>
              <a:t>• </a:t>
            </a:r>
            <a:r>
              <a:rPr lang="ko-KR" altLang="en-US" sz="2000" dirty="0">
                <a:solidFill>
                  <a:schemeClr val="bg1"/>
                </a:solidFill>
              </a:rPr>
              <a:t>보스 패턴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ko-KR" altLang="en-US" sz="2000" dirty="0">
                <a:solidFill>
                  <a:schemeClr val="bg1"/>
                </a:solidFill>
              </a:rPr>
              <a:t>다단 공격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범위 공격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강화 패턴</a:t>
            </a:r>
          </a:p>
        </p:txBody>
      </p:sp>
    </p:spTree>
    <p:extLst>
      <p:ext uri="{BB962C8B-B14F-4D97-AF65-F5344CB8AC3E}">
        <p14:creationId xmlns:p14="http://schemas.microsoft.com/office/powerpoint/2010/main" val="106193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313</Words>
  <Application>Microsoft Office PowerPoint</Application>
  <PresentationFormat>화면 슬라이드 쇼(4:3)</PresentationFormat>
  <Paragraphs>47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Arial</vt:lpstr>
      <vt:lpstr>Calibri</vt:lpstr>
      <vt:lpstr>Office Theme</vt:lpstr>
      <vt:lpstr>2D 게임 프로그래밍 프로젝트</vt:lpstr>
      <vt:lpstr>게임 컨셉</vt:lpstr>
      <vt:lpstr>예상 게임 진행 흐름</vt:lpstr>
      <vt:lpstr>예상 게임 진행 흐름</vt:lpstr>
      <vt:lpstr>PowerPoint 프레젠테이션</vt:lpstr>
      <vt:lpstr>PowerPoint 프레젠테이션</vt:lpstr>
      <vt:lpstr>개발 일정 (9주)</vt:lpstr>
      <vt:lpstr>상세 게임 기획서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user</dc:creator>
  <cp:keywords/>
  <dc:description>generated using python-pptx</dc:description>
  <cp:lastModifiedBy>장현 조</cp:lastModifiedBy>
  <cp:revision>8</cp:revision>
  <dcterms:created xsi:type="dcterms:W3CDTF">2013-01-27T09:14:16Z</dcterms:created>
  <dcterms:modified xsi:type="dcterms:W3CDTF">2025-10-01T11:54:17Z</dcterms:modified>
  <cp:category/>
</cp:coreProperties>
</file>

<file path=docProps/thumbnail.jpeg>
</file>